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76" r:id="rId4"/>
    <p:sldId id="260" r:id="rId5"/>
    <p:sldId id="262" r:id="rId6"/>
    <p:sldId id="270" r:id="rId7"/>
    <p:sldId id="272" r:id="rId8"/>
    <p:sldId id="274" r:id="rId9"/>
    <p:sldId id="273" r:id="rId10"/>
    <p:sldId id="258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C66"/>
    <a:srgbClr val="FFFF99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2" autoAdjust="0"/>
    <p:restoredTop sz="94675" autoAdjust="0"/>
  </p:normalViewPr>
  <p:slideViewPr>
    <p:cSldViewPr>
      <p:cViewPr>
        <p:scale>
          <a:sx n="75" d="100"/>
          <a:sy n="75" d="100"/>
        </p:scale>
        <p:origin x="-87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9C478B-D026-4BCA-9352-674B65A06417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7D033C-DD4F-4F06-AC37-22768DA25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33375"/>
            <a:ext cx="22066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1628775"/>
            <a:ext cx="1204913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2448" y="2060847"/>
            <a:ext cx="6215856" cy="1539605"/>
          </a:xfrm>
        </p:spPr>
        <p:txBody>
          <a:bodyPr/>
          <a:lstStyle>
            <a:lvl1pPr algn="l">
              <a:defRPr sz="28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2449" y="3886200"/>
            <a:ext cx="621585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D37A72-6CCF-4987-BBB1-A24BFF4AB537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C1A5-E8E9-41AA-9D9B-4C726CD9F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C8A3-1C9F-4D4A-BE40-24A9EC749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43888" y="6356350"/>
            <a:ext cx="4429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4D1F6-3885-46D2-B9B1-25F281758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2229-8052-46F8-A453-C5C9DC46D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C5B6-76B7-4CFE-90B3-F021601A1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BB00-702F-4759-9EF7-E29CF7807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659B4F-28B5-4549-9363-48F4D72AD106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5C95F-D53C-4A0C-9202-4A4A49097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7426E2-C327-4067-A676-B988E1F08B60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5670-A495-4624-A6C0-D5790CEF4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A3D3D4-A2C5-4018-AF34-D8C7F23D778D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8396-C70A-49FF-B166-4943BDFEB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A10D22-4388-4FEF-9FD6-195A05A788E6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9AD64-17C2-458C-9CB1-CDA083FF2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EFDF-EF65-4227-9B0A-EC388B338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8101013" y="6237288"/>
            <a:ext cx="1042987" cy="620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489585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341438"/>
            <a:ext cx="77152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43888" y="6356350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E3B79-6C32-4917-A32D-F6B24D131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8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04025" y="234950"/>
            <a:ext cx="18002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8101013" y="6215063"/>
            <a:ext cx="1042987" cy="44450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8102600" y="6215063"/>
            <a:ext cx="0" cy="642937"/>
          </a:xfrm>
          <a:prstGeom prst="line">
            <a:avLst/>
          </a:prstGeom>
          <a:ln>
            <a:solidFill>
              <a:schemeClr val="accent4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 flipH="1">
            <a:off x="468313" y="6215063"/>
            <a:ext cx="5688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58" r:id="rId3"/>
    <p:sldLayoutId id="2147483657" r:id="rId4"/>
    <p:sldLayoutId id="2147483662" r:id="rId5"/>
    <p:sldLayoutId id="2147483663" r:id="rId6"/>
    <p:sldLayoutId id="2147483664" r:id="rId7"/>
    <p:sldLayoutId id="2147483665" r:id="rId8"/>
    <p:sldLayoutId id="2147483656" r:id="rId9"/>
    <p:sldLayoutId id="2147483655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algn="l" rtl="0" fontAlgn="base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2200" y="2143116"/>
            <a:ext cx="7512050" cy="278608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 smtClean="0">
                <a:solidFill>
                  <a:srgbClr val="173B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Радиосвязное оборудование для гражданской авиации. Направления развития.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339975" y="6232588"/>
            <a:ext cx="66436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000" dirty="0" smtClean="0">
                <a:solidFill>
                  <a:schemeClr val="bg1"/>
                </a:solidFill>
              </a:rPr>
              <a:t>Круглый стол на тему: «Авиационные системы радиосвязи и радионавигации: вопросы разработки, производства эксплуатации и применения в современных условиях».</a:t>
            </a:r>
          </a:p>
          <a:p>
            <a:pPr algn="r"/>
            <a:r>
              <a:rPr lang="ru-RU" sz="1000" dirty="0" smtClean="0">
                <a:solidFill>
                  <a:schemeClr val="bg1"/>
                </a:solidFill>
              </a:rPr>
              <a:t>МЕЖДУНАРОДНЫЙ ВОЕННО-ТЕХНИЧЕСКИЙ ФОРУМ «АРМИЯ-2016»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42988" y="5429265"/>
            <a:ext cx="6457970" cy="4286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100" dirty="0">
                <a:cs typeface="Arial" charset="0"/>
              </a:rPr>
              <a:t>Докладчик: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400" b="1" dirty="0">
                <a:cs typeface="Arial" charset="0"/>
              </a:rPr>
              <a:t>Вдовин Леонид Михайлович, заместитель начальника НИЦ, к.т.н.</a:t>
            </a:r>
          </a:p>
        </p:txBody>
      </p:sp>
      <p:pic>
        <p:nvPicPr>
          <p:cNvPr id="14341" name="Рисунок 6" descr="лого НПП Полёт бол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547688"/>
            <a:ext cx="228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6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11113" y="0"/>
            <a:ext cx="9164638" cy="45085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1341438"/>
            <a:ext cx="4608512" cy="13668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Спасибо за</a:t>
            </a:r>
            <a:b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внимание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6381750"/>
            <a:ext cx="5492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C07C90-E251-45E7-9FBB-E4C4984F1773}" type="slidenum">
              <a:rPr lang="ru-RU" sz="2000" b="1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150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4175" y="404813"/>
            <a:ext cx="20161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6592888" y="3141663"/>
            <a:ext cx="22987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000" dirty="0">
                <a:solidFill>
                  <a:schemeClr val="bg1"/>
                </a:solidFill>
              </a:rPr>
              <a:t>АО «Объединенная</a:t>
            </a:r>
          </a:p>
          <a:p>
            <a:pPr algn="r"/>
            <a:r>
              <a:rPr lang="ru-RU" sz="1000" dirty="0">
                <a:solidFill>
                  <a:schemeClr val="bg1"/>
                </a:solidFill>
              </a:rPr>
              <a:t>приборостроительная корпорация»</a:t>
            </a:r>
          </a:p>
          <a:p>
            <a:pPr algn="r"/>
            <a:r>
              <a:rPr lang="ru-RU" sz="1000" dirty="0">
                <a:solidFill>
                  <a:schemeClr val="bg1"/>
                </a:solidFill>
              </a:rPr>
              <a:t>Россия, Москва</a:t>
            </a:r>
          </a:p>
          <a:p>
            <a:pPr algn="r"/>
            <a:r>
              <a:rPr lang="ru-RU" sz="1000" dirty="0">
                <a:solidFill>
                  <a:schemeClr val="bg1"/>
                </a:solidFill>
              </a:rPr>
              <a:t>ул. </a:t>
            </a:r>
            <a:r>
              <a:rPr lang="ru-RU" sz="1000" dirty="0" err="1">
                <a:solidFill>
                  <a:schemeClr val="bg1"/>
                </a:solidFill>
              </a:rPr>
              <a:t>Верейская</a:t>
            </a:r>
            <a:r>
              <a:rPr lang="ru-RU" sz="1000" dirty="0">
                <a:solidFill>
                  <a:schemeClr val="bg1"/>
                </a:solidFill>
              </a:rPr>
              <a:t>, д. 29, стр.141.</a:t>
            </a:r>
          </a:p>
          <a:p>
            <a:pPr algn="r"/>
            <a:r>
              <a:rPr lang="ru-RU" sz="1000" dirty="0">
                <a:solidFill>
                  <a:schemeClr val="bg1"/>
                </a:solidFill>
              </a:rPr>
              <a:t>Тел.: +7 (495) 357-09-04 </a:t>
            </a:r>
          </a:p>
          <a:p>
            <a:pPr algn="r"/>
            <a:r>
              <a:rPr lang="ru-RU" sz="1000" dirty="0" err="1">
                <a:solidFill>
                  <a:schemeClr val="bg1"/>
                </a:solidFill>
              </a:rPr>
              <a:t>E-mail</a:t>
            </a:r>
            <a:r>
              <a:rPr lang="ru-RU" sz="1000" dirty="0">
                <a:solidFill>
                  <a:schemeClr val="bg1"/>
                </a:solidFill>
              </a:rPr>
              <a:t>: </a:t>
            </a:r>
            <a:r>
              <a:rPr lang="ru-RU" sz="1000" dirty="0" err="1">
                <a:solidFill>
                  <a:schemeClr val="bg1"/>
                </a:solidFill>
              </a:rPr>
              <a:t>info@opkrt.ru</a:t>
            </a:r>
            <a:r>
              <a:rPr lang="ru-RU" sz="1000" dirty="0">
                <a:solidFill>
                  <a:schemeClr val="bg1"/>
                </a:solidFill>
              </a:rPr>
              <a:t>  </a:t>
            </a:r>
            <a:r>
              <a:rPr lang="ru-RU" sz="1000" dirty="0" err="1">
                <a:solidFill>
                  <a:schemeClr val="bg1"/>
                </a:solidFill>
              </a:rPr>
              <a:t>www.opkrt.ru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84213" y="5653088"/>
            <a:ext cx="5668962" cy="4397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100">
                <a:cs typeface="Arial" charset="0"/>
              </a:rPr>
              <a:t>Докладчик: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cs typeface="Arial" charset="0"/>
              </a:rPr>
              <a:t>Вдовин Леонид Михайлович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4213" y="4643438"/>
            <a:ext cx="6048375" cy="801687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rgbClr val="173B5B"/>
                </a:solidFill>
                <a:cs typeface="Arial" charset="0"/>
              </a:rPr>
              <a:t>Радиосвязное оборудование для гражданской авиации. Перспективы развития.</a:t>
            </a:r>
            <a:endParaRPr lang="ru-RU" sz="2000" b="1" dirty="0">
              <a:solidFill>
                <a:srgbClr val="173B5B"/>
              </a:solidFill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1075" y="4868863"/>
            <a:ext cx="2830513" cy="85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ru-RU" sz="1000">
                <a:solidFill>
                  <a:srgbClr val="091622"/>
                </a:solidFill>
              </a:rPr>
              <a:t>ФНПЦ АО «НПП «Полет»</a:t>
            </a:r>
          </a:p>
          <a:p>
            <a:pPr algn="r"/>
            <a:r>
              <a:rPr lang="ru-RU" sz="1000">
                <a:solidFill>
                  <a:srgbClr val="091622"/>
                </a:solidFill>
              </a:rPr>
              <a:t>Россия, Нижний Новгород</a:t>
            </a:r>
          </a:p>
          <a:p>
            <a:pPr algn="r"/>
            <a:r>
              <a:rPr lang="ru-RU" sz="1000">
                <a:solidFill>
                  <a:srgbClr val="091622"/>
                </a:solidFill>
              </a:rPr>
              <a:t>пл. Комсомольская, д. 1.</a:t>
            </a:r>
          </a:p>
          <a:p>
            <a:pPr algn="r"/>
            <a:r>
              <a:rPr lang="ru-RU" sz="1000">
                <a:solidFill>
                  <a:srgbClr val="091622"/>
                </a:solidFill>
              </a:rPr>
              <a:t>Тел.: +7 (</a:t>
            </a:r>
            <a:r>
              <a:rPr lang="en-US" sz="1000">
                <a:solidFill>
                  <a:srgbClr val="091622"/>
                </a:solidFill>
              </a:rPr>
              <a:t>831</a:t>
            </a:r>
            <a:r>
              <a:rPr lang="ru-RU" sz="1000">
                <a:solidFill>
                  <a:srgbClr val="091622"/>
                </a:solidFill>
              </a:rPr>
              <a:t>) </a:t>
            </a:r>
            <a:r>
              <a:rPr lang="en-US" sz="1000">
                <a:solidFill>
                  <a:srgbClr val="091622"/>
                </a:solidFill>
              </a:rPr>
              <a:t>245</a:t>
            </a:r>
            <a:r>
              <a:rPr lang="ru-RU" sz="1000">
                <a:solidFill>
                  <a:srgbClr val="091622"/>
                </a:solidFill>
              </a:rPr>
              <a:t>-</a:t>
            </a:r>
            <a:r>
              <a:rPr lang="en-US" sz="1000">
                <a:solidFill>
                  <a:srgbClr val="091622"/>
                </a:solidFill>
              </a:rPr>
              <a:t>21</a:t>
            </a:r>
            <a:r>
              <a:rPr lang="ru-RU" sz="1000">
                <a:solidFill>
                  <a:srgbClr val="091622"/>
                </a:solidFill>
              </a:rPr>
              <a:t>-</a:t>
            </a:r>
            <a:r>
              <a:rPr lang="en-US" sz="1000">
                <a:solidFill>
                  <a:srgbClr val="091622"/>
                </a:solidFill>
              </a:rPr>
              <a:t>04</a:t>
            </a:r>
            <a:endParaRPr lang="ru-RU" sz="1000">
              <a:solidFill>
                <a:srgbClr val="091622"/>
              </a:solidFill>
            </a:endParaRPr>
          </a:p>
          <a:p>
            <a:pPr algn="r"/>
            <a:r>
              <a:rPr lang="ru-RU" sz="1000">
                <a:solidFill>
                  <a:srgbClr val="091622"/>
                </a:solidFill>
              </a:rPr>
              <a:t>E-mail: </a:t>
            </a:r>
            <a:r>
              <a:rPr lang="en-US" sz="1000">
                <a:solidFill>
                  <a:srgbClr val="091622"/>
                </a:solidFill>
              </a:rPr>
              <a:t>mail</a:t>
            </a:r>
            <a:r>
              <a:rPr lang="ru-RU" sz="1000">
                <a:solidFill>
                  <a:srgbClr val="091622"/>
                </a:solidFill>
              </a:rPr>
              <a:t>@</a:t>
            </a:r>
            <a:r>
              <a:rPr lang="en-US" sz="1000">
                <a:solidFill>
                  <a:srgbClr val="091622"/>
                </a:solidFill>
              </a:rPr>
              <a:t>npp-polyot</a:t>
            </a:r>
            <a:r>
              <a:rPr lang="ru-RU" sz="1000">
                <a:solidFill>
                  <a:srgbClr val="091622"/>
                </a:solidFill>
              </a:rPr>
              <a:t>.ru  www.</a:t>
            </a:r>
            <a:r>
              <a:rPr lang="en-US" sz="1000">
                <a:solidFill>
                  <a:srgbClr val="091622"/>
                </a:solidFill>
              </a:rPr>
              <a:t>npp-polyot</a:t>
            </a:r>
            <a:r>
              <a:rPr lang="ru-RU" sz="1000">
                <a:solidFill>
                  <a:srgbClr val="091622"/>
                </a:solidFill>
              </a:rPr>
              <a:t>.ru</a:t>
            </a:r>
          </a:p>
        </p:txBody>
      </p:sp>
      <p:sp>
        <p:nvSpPr>
          <p:cNvPr id="21513" name="TextBox 12"/>
          <p:cNvSpPr txBox="1">
            <a:spLocks noChangeArrowheads="1"/>
          </p:cNvSpPr>
          <p:nvPr/>
        </p:nvSpPr>
        <p:spPr bwMode="auto">
          <a:xfrm>
            <a:off x="3271838" y="6232525"/>
            <a:ext cx="292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/>
              <a:t>ФНПЦ АО «НПП «Полет»</a:t>
            </a:r>
          </a:p>
        </p:txBody>
      </p:sp>
      <p:pic>
        <p:nvPicPr>
          <p:cNvPr id="21514" name="Рисунок 15" descr="лого НПП Полёт мал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9363" y="6215063"/>
            <a:ext cx="1600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6381750"/>
            <a:ext cx="5492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4CBAF4-32D5-47D5-9C51-8EF7262D1FC9}" type="slidenum">
              <a:rPr lang="ru-RU" sz="2000" b="1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365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142984"/>
            <a:ext cx="8786874" cy="73024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БКС С-404</a:t>
            </a:r>
          </a:p>
          <a:p>
            <a:pPr marL="228600" indent="-228600">
              <a:buFontTx/>
              <a:buChar char="-"/>
            </a:pPr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3271838" y="6232525"/>
            <a:ext cx="292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/>
              <a:t>ФНПЦ АО «НПП «Полет»</a:t>
            </a:r>
          </a:p>
        </p:txBody>
      </p:sp>
      <p:pic>
        <p:nvPicPr>
          <p:cNvPr id="15368" name="Рисунок 12" descr="лого НПП Полёт мал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9363" y="6215063"/>
            <a:ext cx="1600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44" y="203200"/>
            <a:ext cx="6462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Перспективное радиосвязное оборудование для гражданской авиации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2928926" y="2000240"/>
            <a:ext cx="4929222" cy="2000264"/>
            <a:chOff x="2143108" y="2428868"/>
            <a:chExt cx="3429024" cy="1430337"/>
          </a:xfrm>
        </p:grpSpPr>
        <p:pic>
          <p:nvPicPr>
            <p:cNvPr id="21" name="Рисунок 0" descr="ШМС-111-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3307"/>
            <a:stretch>
              <a:fillRect/>
            </a:stretch>
          </p:blipFill>
          <p:spPr bwMode="auto">
            <a:xfrm>
              <a:off x="3857620" y="2428868"/>
              <a:ext cx="1714512" cy="143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Рисунок 0" descr="ШМС-111-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638"/>
            <a:stretch>
              <a:fillRect/>
            </a:stretch>
          </p:blipFill>
          <p:spPr bwMode="auto">
            <a:xfrm flipH="1">
              <a:off x="2143108" y="2428868"/>
              <a:ext cx="1885937" cy="143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Прямоугольник 26"/>
          <p:cNvSpPr/>
          <p:nvPr/>
        </p:nvSpPr>
        <p:spPr>
          <a:xfrm>
            <a:off x="142844" y="4000504"/>
            <a:ext cx="6858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</a:pPr>
            <a:r>
              <a:rPr lang="ru-RU" sz="1400" b="1" dirty="0" smtClean="0">
                <a:cs typeface="Arial" charset="0"/>
              </a:rPr>
              <a:t>Состав</a:t>
            </a:r>
          </a:p>
          <a:p>
            <a:pPr marL="228600" indent="-228600"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Объединенный пульт управления</a:t>
            </a:r>
          </a:p>
          <a:p>
            <a:pPr marL="228600" indent="-228600"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Модуль управления и маршрутизации</a:t>
            </a:r>
          </a:p>
          <a:p>
            <a:pPr marL="228600" indent="-22860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Внутренняя ТЛФ связь, </a:t>
            </a:r>
          </a:p>
          <a:p>
            <a:pPr marL="228600" indent="-22860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Речевой информатор</a:t>
            </a:r>
          </a:p>
          <a:p>
            <a:pPr marL="228600" indent="-22860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Управление ШМС	</a:t>
            </a:r>
          </a:p>
          <a:p>
            <a:pPr marL="228600" indent="-228600">
              <a:buAutoNum type="arabicPeriod" startAt="2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ШМС – 404</a:t>
            </a:r>
          </a:p>
          <a:p>
            <a:pPr marL="228600" indent="-22860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Внешняя радиосвязь в диапазонах ДКМВ, МВ  (ТЛФ, ТЛК*)</a:t>
            </a:r>
          </a:p>
          <a:p>
            <a:pPr marL="228600" indent="-22860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Селективный вызов</a:t>
            </a:r>
            <a:endParaRPr lang="ru-RU" sz="1400" dirty="0"/>
          </a:p>
        </p:txBody>
      </p:sp>
      <p:pic>
        <p:nvPicPr>
          <p:cNvPr id="28" name="Picture 6" descr="Б7-ДлИ-05 (c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68" t="28284" r="5711" b="33775"/>
          <a:stretch>
            <a:fillRect/>
          </a:stretch>
        </p:blipFill>
        <p:spPr bwMode="auto">
          <a:xfrm rot="10800000" flipV="1">
            <a:off x="642910" y="2428868"/>
            <a:ext cx="2337907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6381750"/>
            <a:ext cx="5492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4CBAF4-32D5-47D5-9C51-8EF7262D1FC9}" type="slidenum">
              <a:rPr lang="ru-RU" sz="2000" b="1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365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341438"/>
            <a:ext cx="8786874" cy="444488"/>
          </a:xfrm>
        </p:spPr>
        <p:txBody>
          <a:bodyPr/>
          <a:lstStyle/>
          <a:p>
            <a:pPr algn="ctr"/>
            <a:r>
              <a:rPr lang="ru-RU" sz="1600" b="1" dirty="0" smtClean="0">
                <a:latin typeface="Arial" charset="0"/>
                <a:cs typeface="Arial" charset="0"/>
              </a:rPr>
              <a:t>ИКБО ИМА</a:t>
            </a:r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28600" indent="-228600">
              <a:buFontTx/>
              <a:buChar char="-"/>
            </a:pPr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3271838" y="6232525"/>
            <a:ext cx="292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/>
              <a:t>ФНПЦ АО «НПП «Полет»</a:t>
            </a:r>
          </a:p>
        </p:txBody>
      </p:sp>
      <p:pic>
        <p:nvPicPr>
          <p:cNvPr id="15368" name="Рисунок 12" descr="лого НПП Полёт мал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9363" y="6215063"/>
            <a:ext cx="1600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44" y="203200"/>
            <a:ext cx="6462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Перспективное радиосвязное оборудование для гражданской авиации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844" y="3429000"/>
            <a:ext cx="9001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</a:pPr>
            <a:r>
              <a:rPr lang="ru-RU" sz="1400" b="1" dirty="0" smtClean="0">
                <a:cs typeface="Arial" charset="0"/>
              </a:rPr>
              <a:t>Состав</a:t>
            </a:r>
          </a:p>
          <a:p>
            <a:pPr marL="228600" indent="-228600"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ВЧ блоки ДКМВ, МВ и МВ/ДМВ диапазонов</a:t>
            </a:r>
          </a:p>
          <a:p>
            <a:pPr marL="228600" indent="-228600"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Платформа цифровой обработки сигнала:</a:t>
            </a:r>
          </a:p>
          <a:p>
            <a:pPr marL="228600" indent="-22860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Модуль цифровой обработки сигнала, </a:t>
            </a:r>
          </a:p>
          <a:p>
            <a:pPr marL="228600" indent="-22860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Телефонный модуль 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(Sip server)</a:t>
            </a:r>
            <a:endParaRPr lang="ru-RU" sz="1400" dirty="0" smtClean="0">
              <a:solidFill>
                <a:srgbClr val="000000"/>
              </a:solidFill>
              <a:cs typeface="Arial" charset="0"/>
            </a:endParaRPr>
          </a:p>
          <a:p>
            <a:pPr marL="228600" indent="-22860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Процессорный модуль общего назначения</a:t>
            </a:r>
          </a:p>
          <a:p>
            <a:pPr marL="228600" indent="-22860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Аппаратура внутренней связи (пульты ЛЭ и БП, ГГО, блок сопряжения с аналоговыми интерфейсами)</a:t>
            </a:r>
            <a:endParaRPr lang="ru-RU" sz="1400" dirty="0" smtClean="0"/>
          </a:p>
          <a:p>
            <a:pPr marL="228600" indent="-22860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ФПО управления и реализации канального уровня РСО МВ диапазона</a:t>
            </a:r>
          </a:p>
          <a:p>
            <a:pPr marL="228600" indent="-22860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ФПО управления и реализации канального уровня РСО ДКМВ диапазона</a:t>
            </a:r>
          </a:p>
          <a:p>
            <a:pPr marL="228600" indent="-22860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ФПО управления и реализации канального уровня РСО МВ/ДМВ диапазона</a:t>
            </a:r>
          </a:p>
          <a:p>
            <a:pPr marL="228600" indent="-22860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ФПО управления и маршрутизации (сетевой уровень)</a:t>
            </a:r>
          </a:p>
          <a:p>
            <a:pPr marL="228600" indent="-22860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ФПО приложений</a:t>
            </a:r>
          </a:p>
        </p:txBody>
      </p:sp>
      <p:pic>
        <p:nvPicPr>
          <p:cNvPr id="20" name="Рисунок 19" descr="ИКБО ИМА.png"/>
          <p:cNvPicPr>
            <a:picLocks noChangeAspect="1"/>
          </p:cNvPicPr>
          <p:nvPr/>
        </p:nvPicPr>
        <p:blipFill>
          <a:blip r:embed="rId3" cstate="print"/>
          <a:srcRect l="5468" t="35156" r="3125" b="33203"/>
          <a:stretch>
            <a:fillRect/>
          </a:stretch>
        </p:blipFill>
        <p:spPr>
          <a:xfrm>
            <a:off x="285720" y="1571612"/>
            <a:ext cx="8358246" cy="192882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150017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6381750"/>
            <a:ext cx="5492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A6F911-1A11-46A8-BFE9-C1FD0294045C}" type="slidenum">
              <a:rPr lang="ru-RU" sz="2000" b="1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398" name="TextBox 19"/>
          <p:cNvSpPr txBox="1">
            <a:spLocks noChangeArrowheads="1"/>
          </p:cNvSpPr>
          <p:nvPr/>
        </p:nvSpPr>
        <p:spPr bwMode="auto">
          <a:xfrm>
            <a:off x="3271838" y="6232525"/>
            <a:ext cx="292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/>
              <a:t>ФНПЦ АО «НПП «Полет»</a:t>
            </a:r>
          </a:p>
        </p:txBody>
      </p:sp>
      <p:pic>
        <p:nvPicPr>
          <p:cNvPr id="16399" name="Рисунок 20" descr="лого НПП Полёт мал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9363" y="6215063"/>
            <a:ext cx="1600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850" y="428604"/>
            <a:ext cx="607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Федеративная архитектура</a:t>
            </a:r>
          </a:p>
        </p:txBody>
      </p:sp>
      <p:grpSp>
        <p:nvGrpSpPr>
          <p:cNvPr id="72" name="Группа 71"/>
          <p:cNvGrpSpPr/>
          <p:nvPr/>
        </p:nvGrpSpPr>
        <p:grpSpPr>
          <a:xfrm>
            <a:off x="142844" y="1428736"/>
            <a:ext cx="4786346" cy="2714644"/>
            <a:chOff x="2928926" y="1357298"/>
            <a:chExt cx="5072098" cy="3041060"/>
          </a:xfrm>
        </p:grpSpPr>
        <p:sp>
          <p:nvSpPr>
            <p:cNvPr id="25" name="Двойная стрелка влево/вправо 24"/>
            <p:cNvSpPr/>
            <p:nvPr/>
          </p:nvSpPr>
          <p:spPr>
            <a:xfrm>
              <a:off x="3500429" y="2095856"/>
              <a:ext cx="3857653" cy="19013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5500694" y="2280497"/>
              <a:ext cx="2500330" cy="2112366"/>
              <a:chOff x="5500694" y="2280497"/>
              <a:chExt cx="2500330" cy="2112366"/>
            </a:xfrm>
          </p:grpSpPr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5500694" y="2500306"/>
                <a:ext cx="2500330" cy="1892557"/>
              </a:xfrm>
              <a:prstGeom prst="round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50" name="Двойная стрелка влево/вправо 49"/>
              <p:cNvSpPr/>
              <p:nvPr/>
            </p:nvSpPr>
            <p:spPr>
              <a:xfrm>
                <a:off x="5857884" y="3367453"/>
                <a:ext cx="1857388" cy="1846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6215074" y="2643182"/>
                <a:ext cx="1143008" cy="415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/>
                  <a:t>Вычислитель</a:t>
                </a:r>
                <a:endParaRPr lang="ru-RU" sz="1000" dirty="0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786446" y="3870817"/>
                <a:ext cx="738193" cy="415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/>
                  <a:t>Датчик</a:t>
                </a:r>
                <a:endParaRPr lang="ru-RU" sz="1000" dirty="0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6858016" y="3857628"/>
                <a:ext cx="928694" cy="415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/>
                  <a:t>Устройство</a:t>
                </a:r>
                <a:endParaRPr lang="ru-RU" sz="1000" dirty="0"/>
              </a:p>
            </p:txBody>
          </p:sp>
          <p:sp>
            <p:nvSpPr>
              <p:cNvPr id="54" name="Двойная стрелка вверх/вниз 53"/>
              <p:cNvSpPr/>
              <p:nvPr/>
            </p:nvSpPr>
            <p:spPr>
              <a:xfrm>
                <a:off x="6715140" y="3090494"/>
                <a:ext cx="119064" cy="267068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55" name="Двойная стрелка вверх/вниз 54"/>
              <p:cNvSpPr/>
              <p:nvPr/>
            </p:nvSpPr>
            <p:spPr>
              <a:xfrm>
                <a:off x="6119823" y="3534508"/>
                <a:ext cx="119064" cy="32312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56" name="Двойная стрелка вверх/вниз 55"/>
              <p:cNvSpPr/>
              <p:nvPr/>
            </p:nvSpPr>
            <p:spPr>
              <a:xfrm>
                <a:off x="7381894" y="3534508"/>
                <a:ext cx="119064" cy="32312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38" name="Двойная стрелка вверх/вниз 37"/>
              <p:cNvSpPr/>
              <p:nvPr/>
            </p:nvSpPr>
            <p:spPr>
              <a:xfrm>
                <a:off x="6719824" y="2280497"/>
                <a:ext cx="138192" cy="32312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3929058" y="1357298"/>
              <a:ext cx="3143272" cy="751748"/>
              <a:chOff x="3071802" y="1357298"/>
              <a:chExt cx="3143272" cy="75174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3071802" y="1357298"/>
                <a:ext cx="534028" cy="415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/>
                  <a:t>МФИ</a:t>
                </a:r>
                <a:endParaRPr lang="ru-RU" sz="1000" dirty="0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572132" y="1357298"/>
                <a:ext cx="642942" cy="415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/>
                  <a:t>МФПУ</a:t>
                </a:r>
                <a:endParaRPr lang="ru-RU" sz="1000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000496" y="1357298"/>
                <a:ext cx="1117243" cy="415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/>
                  <a:t>Вычислитель</a:t>
                </a:r>
                <a:endParaRPr lang="ru-RU" sz="1000" dirty="0"/>
              </a:p>
            </p:txBody>
          </p:sp>
          <p:sp>
            <p:nvSpPr>
              <p:cNvPr id="39" name="Двойная стрелка вверх/вниз 38"/>
              <p:cNvSpPr/>
              <p:nvPr/>
            </p:nvSpPr>
            <p:spPr>
              <a:xfrm>
                <a:off x="4500562" y="1785926"/>
                <a:ext cx="138192" cy="32312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42" name="Двойная стрелка влево/вправо 41"/>
              <p:cNvSpPr/>
              <p:nvPr/>
            </p:nvSpPr>
            <p:spPr>
              <a:xfrm>
                <a:off x="5179809" y="1495778"/>
                <a:ext cx="320885" cy="147272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59" name="Двойная стрелка влево/вправо 58"/>
              <p:cNvSpPr/>
              <p:nvPr/>
            </p:nvSpPr>
            <p:spPr>
              <a:xfrm>
                <a:off x="3643306" y="1500174"/>
                <a:ext cx="320885" cy="147272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</p:grpSp>
        <p:grpSp>
          <p:nvGrpSpPr>
            <p:cNvPr id="61" name="Группа 60"/>
            <p:cNvGrpSpPr/>
            <p:nvPr/>
          </p:nvGrpSpPr>
          <p:grpSpPr>
            <a:xfrm>
              <a:off x="2928926" y="2285992"/>
              <a:ext cx="2500330" cy="2112366"/>
              <a:chOff x="5500694" y="2280497"/>
              <a:chExt cx="2500330" cy="2112366"/>
            </a:xfrm>
          </p:grpSpPr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5500694" y="2500306"/>
                <a:ext cx="2500330" cy="1892557"/>
              </a:xfrm>
              <a:prstGeom prst="round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63" name="Двойная стрелка влево/вправо 62"/>
              <p:cNvSpPr/>
              <p:nvPr/>
            </p:nvSpPr>
            <p:spPr>
              <a:xfrm>
                <a:off x="5857884" y="3367453"/>
                <a:ext cx="1857388" cy="1846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6215074" y="2643182"/>
                <a:ext cx="1143008" cy="415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/>
                  <a:t>Вычислитель</a:t>
                </a:r>
                <a:endParaRPr lang="ru-RU" sz="1000" dirty="0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5786446" y="3870817"/>
                <a:ext cx="738193" cy="415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/>
                  <a:t>Датчик</a:t>
                </a:r>
                <a:endParaRPr lang="ru-RU" sz="1000" dirty="0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6858016" y="3857628"/>
                <a:ext cx="928694" cy="415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/>
                  <a:t>Устройство</a:t>
                </a:r>
                <a:endParaRPr lang="ru-RU" sz="1000" dirty="0"/>
              </a:p>
            </p:txBody>
          </p:sp>
          <p:sp>
            <p:nvSpPr>
              <p:cNvPr id="67" name="Двойная стрелка вверх/вниз 66"/>
              <p:cNvSpPr/>
              <p:nvPr/>
            </p:nvSpPr>
            <p:spPr>
              <a:xfrm>
                <a:off x="6715140" y="3090494"/>
                <a:ext cx="119064" cy="267068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68" name="Двойная стрелка вверх/вниз 67"/>
              <p:cNvSpPr/>
              <p:nvPr/>
            </p:nvSpPr>
            <p:spPr>
              <a:xfrm>
                <a:off x="6119823" y="3534508"/>
                <a:ext cx="119064" cy="32312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69" name="Двойная стрелка вверх/вниз 68"/>
              <p:cNvSpPr/>
              <p:nvPr/>
            </p:nvSpPr>
            <p:spPr>
              <a:xfrm>
                <a:off x="7381894" y="3534508"/>
                <a:ext cx="119064" cy="32312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70" name="Двойная стрелка вверх/вниз 69"/>
              <p:cNvSpPr/>
              <p:nvPr/>
            </p:nvSpPr>
            <p:spPr>
              <a:xfrm>
                <a:off x="6719824" y="2280497"/>
                <a:ext cx="138192" cy="32312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</p:grpSp>
      </p:grpSp>
      <p:sp>
        <p:nvSpPr>
          <p:cNvPr id="40" name="Скругленный прямоугольник 39"/>
          <p:cNvSpPr/>
          <p:nvPr/>
        </p:nvSpPr>
        <p:spPr>
          <a:xfrm>
            <a:off x="5072066" y="1714488"/>
            <a:ext cx="785818" cy="135732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Приложение Управления полетом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072198" y="1714488"/>
            <a:ext cx="785818" cy="13573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rgbClr val="000000"/>
                </a:solidFill>
              </a:rPr>
              <a:t>Приложение Оповещения и сигнализации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143768" y="1714488"/>
            <a:ext cx="785818" cy="135732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rgbClr val="000000"/>
                </a:solidFill>
              </a:rPr>
              <a:t>Приложение Навигации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215338" y="1714488"/>
            <a:ext cx="785818" cy="13573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rgbClr val="000000"/>
                </a:solidFill>
              </a:rPr>
              <a:t>Приложение </a:t>
            </a:r>
          </a:p>
          <a:p>
            <a:pPr algn="ctr"/>
            <a:r>
              <a:rPr lang="ru-RU" sz="800" dirty="0" smtClean="0">
                <a:solidFill>
                  <a:srgbClr val="000000"/>
                </a:solidFill>
              </a:rPr>
              <a:t>Управление изображением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72066" y="3143248"/>
            <a:ext cx="785818" cy="28575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ОС РВ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072198" y="3143248"/>
            <a:ext cx="785818" cy="2857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rgbClr val="000000"/>
                </a:solidFill>
              </a:rPr>
              <a:t>ОС РВ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143768" y="3143248"/>
            <a:ext cx="785818" cy="2857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rgbClr val="000000"/>
                </a:solidFill>
              </a:rPr>
              <a:t>ОС РВ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215338" y="3143248"/>
            <a:ext cx="785818" cy="285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rgbClr val="000000"/>
                </a:solidFill>
              </a:rPr>
              <a:t>ОС РВ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072066" y="3500438"/>
            <a:ext cx="785818" cy="28575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Аппаратура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072198" y="3500438"/>
            <a:ext cx="785818" cy="2857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rgbClr val="000000"/>
                </a:solidFill>
              </a:rPr>
              <a:t>Аппаратура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143768" y="3500438"/>
            <a:ext cx="785818" cy="2857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rgbClr val="000000"/>
                </a:solidFill>
              </a:rPr>
              <a:t>Аппаратура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8215338" y="3500438"/>
            <a:ext cx="785818" cy="285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rgbClr val="000000"/>
                </a:solidFill>
              </a:rPr>
              <a:t>Аппаратура</a:t>
            </a: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5072066" y="4214818"/>
            <a:ext cx="3929090" cy="1588"/>
          </a:xfrm>
          <a:prstGeom prst="straightConnector1">
            <a:avLst/>
          </a:prstGeom>
          <a:ln w="317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28"/>
          <p:cNvSpPr txBox="1">
            <a:spLocks noChangeArrowheads="1"/>
          </p:cNvSpPr>
          <p:nvPr/>
        </p:nvSpPr>
        <p:spPr bwMode="auto">
          <a:xfrm>
            <a:off x="6357950" y="3929066"/>
            <a:ext cx="1428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latin typeface="Calibri" pitchFamily="34" charset="0"/>
              </a:rPr>
              <a:t>Авиационная шина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85720" y="4345552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</a:rPr>
              <a:t>Достоинства: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Высокая локализация отказов.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Простота реализации ограниченного набора функций.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Однозначное распределение ответственности.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72066" y="4345552"/>
            <a:ext cx="385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</a:rPr>
              <a:t>Недостатки: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Значительное время разработки.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Высокая стоимость модернизации.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Не удовлетворительные габариты, масса, потребление.</a:t>
            </a:r>
          </a:p>
          <a:p>
            <a:endParaRPr lang="ru-RU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14282" y="2571744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2643174" y="2571744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</a:rPr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6381750"/>
            <a:ext cx="5492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4CBAF4-32D5-47D5-9C51-8EF7262D1FC9}" type="slidenum">
              <a:rPr lang="ru-RU" sz="2000" b="1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3271838" y="6232525"/>
            <a:ext cx="292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/>
              <a:t>ФНПЦ АО «НПП «Полет»</a:t>
            </a:r>
          </a:p>
        </p:txBody>
      </p:sp>
      <p:pic>
        <p:nvPicPr>
          <p:cNvPr id="15368" name="Рисунок 12" descr="лого НПП Полёт мал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9363" y="6215063"/>
            <a:ext cx="1600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850" y="428604"/>
            <a:ext cx="3533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Архитектура ИМА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42844" y="1357298"/>
            <a:ext cx="4591149" cy="3085491"/>
            <a:chOff x="2357422" y="2000240"/>
            <a:chExt cx="4591149" cy="308549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286116" y="4643446"/>
              <a:ext cx="696605" cy="370847"/>
            </a:xfrm>
            <a:prstGeom prst="rect">
              <a:avLst/>
            </a:prstGeom>
            <a:solidFill>
              <a:srgbClr val="00CC6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000000"/>
                  </a:solidFill>
                </a:rPr>
                <a:t>Датчик</a:t>
              </a:r>
              <a:endParaRPr lang="ru-RU" sz="1000" dirty="0">
                <a:solidFill>
                  <a:srgbClr val="000000"/>
                </a:solidFill>
              </a:endParaRPr>
            </a:p>
          </p:txBody>
        </p:sp>
        <p:grpSp>
          <p:nvGrpSpPr>
            <p:cNvPr id="12" name="Группа 45"/>
            <p:cNvGrpSpPr/>
            <p:nvPr/>
          </p:nvGrpSpPr>
          <p:grpSpPr>
            <a:xfrm>
              <a:off x="4071934" y="4000504"/>
              <a:ext cx="1078613" cy="1085227"/>
              <a:chOff x="2928926" y="3214686"/>
              <a:chExt cx="1078613" cy="1085227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2928926" y="3929066"/>
                <a:ext cx="1078613" cy="3708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/>
                  <a:t>Модуль ИМА</a:t>
                </a:r>
                <a:endParaRPr lang="ru-RU" sz="1000" dirty="0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2928926" y="3571876"/>
                <a:ext cx="1078613" cy="3708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/>
                  <a:t>Модуль ИМА</a:t>
                </a:r>
                <a:endParaRPr lang="ru-RU" sz="1000" dirty="0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928926" y="3214686"/>
                <a:ext cx="1078613" cy="3708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/>
                  <a:t>Модуль ИМА</a:t>
                </a:r>
                <a:endParaRPr lang="ru-RU" sz="1000" dirty="0"/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3167055" y="2000240"/>
              <a:ext cx="503942" cy="37084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000000"/>
                  </a:solidFill>
                </a:rPr>
                <a:t>МФИ</a:t>
              </a:r>
              <a:endParaRPr lang="ru-RU" sz="1000" dirty="0">
                <a:solidFill>
                  <a:srgbClr val="000000"/>
                </a:solidFill>
              </a:endParaRPr>
            </a:p>
          </p:txBody>
        </p:sp>
        <p:sp>
          <p:nvSpPr>
            <p:cNvPr id="17" name="Двойная стрелка вверх/вниз 16"/>
            <p:cNvSpPr/>
            <p:nvPr/>
          </p:nvSpPr>
          <p:spPr>
            <a:xfrm>
              <a:off x="3357554" y="2500306"/>
              <a:ext cx="130407" cy="288438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86066" y="2928934"/>
              <a:ext cx="1078613" cy="3708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Модуль ИМА</a:t>
              </a:r>
              <a:endParaRPr lang="ru-RU" sz="10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495931" y="2000240"/>
              <a:ext cx="503942" cy="37084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000000"/>
                  </a:solidFill>
                </a:rPr>
                <a:t>МФИ</a:t>
              </a:r>
              <a:endParaRPr lang="ru-RU" sz="1000" dirty="0">
                <a:solidFill>
                  <a:srgbClr val="000000"/>
                </a:solidFill>
              </a:endParaRPr>
            </a:p>
          </p:txBody>
        </p:sp>
        <p:sp>
          <p:nvSpPr>
            <p:cNvPr id="20" name="Двойная стрелка вверх/вниз 19"/>
            <p:cNvSpPr/>
            <p:nvPr/>
          </p:nvSpPr>
          <p:spPr>
            <a:xfrm>
              <a:off x="5686430" y="2500306"/>
              <a:ext cx="130407" cy="288438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14942" y="2928934"/>
              <a:ext cx="1078613" cy="3708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Модуль ИМА</a:t>
              </a:r>
              <a:endParaRPr lang="ru-RU" sz="1000" dirty="0"/>
            </a:p>
          </p:txBody>
        </p:sp>
        <p:sp>
          <p:nvSpPr>
            <p:cNvPr id="22" name="Двойная стрелка вверх/вниз 21"/>
            <p:cNvSpPr/>
            <p:nvPr/>
          </p:nvSpPr>
          <p:spPr>
            <a:xfrm rot="19190600">
              <a:off x="4151016" y="3355048"/>
              <a:ext cx="183794" cy="52415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23" name="Двойная стрелка вверх/вниз 22"/>
            <p:cNvSpPr/>
            <p:nvPr/>
          </p:nvSpPr>
          <p:spPr>
            <a:xfrm rot="2222245">
              <a:off x="4863720" y="3360039"/>
              <a:ext cx="183794" cy="52415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24" name="Двойная стрелка вверх/вниз 23"/>
            <p:cNvSpPr/>
            <p:nvPr/>
          </p:nvSpPr>
          <p:spPr>
            <a:xfrm rot="16200000">
              <a:off x="4515166" y="2927030"/>
              <a:ext cx="183794" cy="52415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32286" y="3357562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AFDX</a:t>
              </a:r>
              <a:endParaRPr lang="ru-RU" sz="11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19468" y="2519356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FC</a:t>
              </a:r>
              <a:endParaRPr lang="ru-RU" sz="11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80042" y="2500306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FC</a:t>
              </a:r>
              <a:endParaRPr lang="ru-RU" sz="1100" b="1" dirty="0"/>
            </a:p>
          </p:txBody>
        </p:sp>
        <p:sp>
          <p:nvSpPr>
            <p:cNvPr id="28" name="Двойная стрелка вверх/вниз 27"/>
            <p:cNvSpPr/>
            <p:nvPr/>
          </p:nvSpPr>
          <p:spPr>
            <a:xfrm>
              <a:off x="3000364" y="3429000"/>
              <a:ext cx="112356" cy="642942"/>
            </a:xfrm>
            <a:prstGeom prst="upDownArrow">
              <a:avLst/>
            </a:prstGeom>
            <a:solidFill>
              <a:srgbClr val="00CC6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357422" y="4143380"/>
              <a:ext cx="876373" cy="370847"/>
            </a:xfrm>
            <a:prstGeom prst="rect">
              <a:avLst/>
            </a:prstGeom>
            <a:solidFill>
              <a:srgbClr val="00CC6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000000"/>
                  </a:solidFill>
                </a:rPr>
                <a:t>Устройство</a:t>
              </a:r>
              <a:endParaRPr lang="ru-RU" sz="1000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43174" y="3643314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429</a:t>
              </a:r>
              <a:endParaRPr lang="ru-RU" sz="1100" b="1" dirty="0"/>
            </a:p>
          </p:txBody>
        </p:sp>
        <p:sp>
          <p:nvSpPr>
            <p:cNvPr id="31" name="Двойная стрелка вверх/вниз 30"/>
            <p:cNvSpPr/>
            <p:nvPr/>
          </p:nvSpPr>
          <p:spPr>
            <a:xfrm>
              <a:off x="3596038" y="3429000"/>
              <a:ext cx="112356" cy="1071570"/>
            </a:xfrm>
            <a:prstGeom prst="upDownArrow">
              <a:avLst/>
            </a:prstGeom>
            <a:solidFill>
              <a:srgbClr val="00CC6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81340" y="3643314"/>
              <a:ext cx="4924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100" b="1" dirty="0" err="1" smtClean="0"/>
                <a:t>р</a:t>
              </a:r>
              <a:r>
                <a:rPr lang="ru-RU" sz="1100" b="1" dirty="0" smtClean="0"/>
                <a:t>/к</a:t>
              </a:r>
            </a:p>
            <a:p>
              <a:pPr algn="r"/>
              <a:r>
                <a:rPr lang="en-US" sz="1100" b="1" dirty="0" smtClean="0"/>
                <a:t>CAN</a:t>
              </a:r>
              <a:endParaRPr lang="ru-RU" sz="1100" b="1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493651" y="3571876"/>
              <a:ext cx="1078613" cy="370847"/>
            </a:xfrm>
            <a:prstGeom prst="rect">
              <a:avLst/>
            </a:prstGeom>
            <a:solidFill>
              <a:srgbClr val="00CC6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000000"/>
                  </a:solidFill>
                </a:rPr>
                <a:t>Концентратор</a:t>
              </a:r>
              <a:endParaRPr lang="ru-RU" sz="1000" dirty="0">
                <a:solidFill>
                  <a:srgbClr val="000000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072198" y="4344037"/>
              <a:ext cx="876373" cy="370847"/>
            </a:xfrm>
            <a:prstGeom prst="rect">
              <a:avLst/>
            </a:prstGeom>
            <a:solidFill>
              <a:srgbClr val="00CC6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000000"/>
                  </a:solidFill>
                </a:rPr>
                <a:t>Устройство</a:t>
              </a:r>
              <a:endParaRPr lang="ru-RU" sz="1000" dirty="0">
                <a:solidFill>
                  <a:srgbClr val="000000"/>
                </a:solidFill>
              </a:endParaRPr>
            </a:p>
          </p:txBody>
        </p:sp>
        <p:sp>
          <p:nvSpPr>
            <p:cNvPr id="35" name="Двойная стрелка вверх/вниз 34"/>
            <p:cNvSpPr/>
            <p:nvPr/>
          </p:nvSpPr>
          <p:spPr>
            <a:xfrm>
              <a:off x="5567101" y="4000504"/>
              <a:ext cx="112356" cy="288438"/>
            </a:xfrm>
            <a:prstGeom prst="upDownArrow">
              <a:avLst/>
            </a:prstGeom>
            <a:solidFill>
              <a:srgbClr val="00CC6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6" name="Двойная стрелка вверх/вниз 35"/>
            <p:cNvSpPr/>
            <p:nvPr/>
          </p:nvSpPr>
          <p:spPr>
            <a:xfrm>
              <a:off x="6286512" y="4000504"/>
              <a:ext cx="112356" cy="288438"/>
            </a:xfrm>
            <a:prstGeom prst="upDownArrow">
              <a:avLst/>
            </a:prstGeom>
            <a:solidFill>
              <a:srgbClr val="00CC6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286380" y="4324442"/>
              <a:ext cx="696605" cy="370847"/>
            </a:xfrm>
            <a:prstGeom prst="rect">
              <a:avLst/>
            </a:prstGeom>
            <a:solidFill>
              <a:srgbClr val="00CC6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000000"/>
                  </a:solidFill>
                </a:rPr>
                <a:t>Датчик</a:t>
              </a:r>
              <a:endParaRPr lang="ru-RU" sz="1000" dirty="0">
                <a:solidFill>
                  <a:srgbClr val="000000"/>
                </a:solidFill>
              </a:endParaRPr>
            </a:p>
          </p:txBody>
        </p:sp>
        <p:sp>
          <p:nvSpPr>
            <p:cNvPr id="38" name="Двойная стрелка вверх/вниз 37"/>
            <p:cNvSpPr/>
            <p:nvPr/>
          </p:nvSpPr>
          <p:spPr>
            <a:xfrm rot="17435614">
              <a:off x="5158868" y="3556533"/>
              <a:ext cx="183794" cy="31273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29388" y="4000504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429</a:t>
              </a:r>
              <a:endParaRPr lang="ru-RU" sz="11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41568" y="3929066"/>
              <a:ext cx="4924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100" b="1" dirty="0" err="1" smtClean="0"/>
                <a:t>р</a:t>
              </a:r>
              <a:r>
                <a:rPr lang="ru-RU" sz="1100" b="1" dirty="0" smtClean="0"/>
                <a:t>/к</a:t>
              </a:r>
            </a:p>
            <a:p>
              <a:pPr algn="r"/>
              <a:r>
                <a:rPr lang="en-US" sz="1100" b="1" dirty="0" smtClean="0"/>
                <a:t>CAN</a:t>
              </a:r>
              <a:endParaRPr lang="ru-RU" sz="1100" b="1" dirty="0"/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5072066" y="1714488"/>
            <a:ext cx="785818" cy="135732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Приложение Управления полетом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72198" y="1714488"/>
            <a:ext cx="785818" cy="13573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rgbClr val="000000"/>
                </a:solidFill>
              </a:rPr>
              <a:t>Приложение Оповещения и сигнализации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143768" y="1714488"/>
            <a:ext cx="785818" cy="135732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rgbClr val="000000"/>
                </a:solidFill>
              </a:rPr>
              <a:t>Приложение Навигации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215338" y="1714488"/>
            <a:ext cx="785818" cy="13573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800" dirty="0" smtClean="0">
                <a:solidFill>
                  <a:srgbClr val="000000"/>
                </a:solidFill>
              </a:rPr>
              <a:t>Приложение </a:t>
            </a:r>
          </a:p>
          <a:p>
            <a:pPr algn="ctr"/>
            <a:r>
              <a:rPr lang="ru-RU" sz="800" dirty="0" smtClean="0">
                <a:solidFill>
                  <a:srgbClr val="000000"/>
                </a:solidFill>
              </a:rPr>
              <a:t>Управление изображением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72066" y="3571876"/>
            <a:ext cx="1857388" cy="28575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ОС РВ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072066" y="3929066"/>
            <a:ext cx="3929090" cy="28575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Аппаратура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143768" y="3571876"/>
            <a:ext cx="1857388" cy="28575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Драйвера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072066" y="3214686"/>
            <a:ext cx="3929090" cy="2857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APEX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2844" y="4488428"/>
            <a:ext cx="4786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</a:rPr>
              <a:t>Достоинства</a:t>
            </a:r>
            <a:r>
              <a:rPr lang="ru-RU" sz="1600" i="1" dirty="0" smtClean="0">
                <a:latin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  Уменьшение числа и типов блоков.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  Уменьшение габаритов, массы и потребляемой мощности.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  Гибкость в проектировании.</a:t>
            </a:r>
            <a:endParaRPr lang="ru-RU" sz="16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  Портативность и повторное использование.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  Сокращение стоимости ЖЦ.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72066" y="4488428"/>
            <a:ext cx="38576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</a:rPr>
              <a:t>Недостатки:</a:t>
            </a:r>
          </a:p>
          <a:p>
            <a:pPr indent="3600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Сложный интеграционный процесс</a:t>
            </a:r>
          </a:p>
          <a:p>
            <a:pPr indent="3600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Более сложный процесс первоначальной сертификации</a:t>
            </a:r>
          </a:p>
          <a:p>
            <a:endParaRPr lang="ru-RU" b="1" i="1" dirty="0" smtClean="0"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6381750"/>
            <a:ext cx="5492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4CBAF4-32D5-47D5-9C51-8EF7262D1FC9}" type="slidenum">
              <a:rPr lang="ru-RU" sz="2000" b="1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3271838" y="6232525"/>
            <a:ext cx="292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/>
              <a:t>ФНПЦ АО «НПП «Полет»</a:t>
            </a:r>
          </a:p>
        </p:txBody>
      </p:sp>
      <p:pic>
        <p:nvPicPr>
          <p:cNvPr id="15368" name="Рисунок 12" descr="лого НПП Полёт мал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9363" y="6215063"/>
            <a:ext cx="1600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06" y="428604"/>
            <a:ext cx="6572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dirty="0" err="1" smtClean="0">
                <a:solidFill>
                  <a:schemeClr val="bg1"/>
                </a:solidFill>
              </a:rPr>
              <a:t>Супергетерогинный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приемовозбудитель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500174"/>
            <a:ext cx="785818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Ком. Ант.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1500174"/>
            <a:ext cx="64294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Огр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1500174"/>
            <a:ext cx="857256" cy="500066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Атт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en-US" dirty="0" smtClean="0"/>
              <a:t>dB)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1500174"/>
            <a:ext cx="642942" cy="500066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ПФ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1500174"/>
            <a:ext cx="857256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МШУ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286124"/>
            <a:ext cx="785818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3286124"/>
            <a:ext cx="928694" cy="500066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УПЧ 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3286124"/>
            <a:ext cx="785818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ПФ 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3286124"/>
            <a:ext cx="785818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3286124"/>
            <a:ext cx="928694" cy="500066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УПЧ 2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286124"/>
            <a:ext cx="785818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ПФ 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3286124"/>
            <a:ext cx="785818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58016" y="3286124"/>
            <a:ext cx="928694" cy="500066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УПЧ 3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786710" y="3286124"/>
            <a:ext cx="785818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ПФ 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1472" y="2643182"/>
            <a:ext cx="6000792" cy="357190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Синтезатор частот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00100" y="4500570"/>
            <a:ext cx="928694" cy="357190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ФСС 1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928794" y="4714884"/>
            <a:ext cx="1428760" cy="500066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УПЧ с АРУ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00100" y="5000636"/>
            <a:ext cx="928694" cy="357190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ФСС </a:t>
            </a: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4214818"/>
            <a:ext cx="3786214" cy="1714512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5072066" y="4357694"/>
            <a:ext cx="1000132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  <a:endParaRPr lang="ru-RU" dirty="0" smtClean="0"/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4714884"/>
            <a:ext cx="785818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DSP</a:t>
            </a:r>
            <a:endParaRPr lang="ru-RU" dirty="0" smtClean="0"/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5143512"/>
            <a:ext cx="1000132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ASIC</a:t>
            </a:r>
            <a:endParaRPr lang="ru-RU" dirty="0" smtClean="0"/>
          </a:p>
        </p:txBody>
      </p:sp>
      <p:sp>
        <p:nvSpPr>
          <p:cNvPr id="33" name="Прямоугольник 32"/>
          <p:cNvSpPr/>
          <p:nvPr/>
        </p:nvSpPr>
        <p:spPr>
          <a:xfrm>
            <a:off x="4071934" y="4714884"/>
            <a:ext cx="714380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</a:t>
            </a:r>
            <a:endParaRPr lang="ru-RU" dirty="0" smtClean="0"/>
          </a:p>
        </p:txBody>
      </p:sp>
      <p:sp>
        <p:nvSpPr>
          <p:cNvPr id="34" name="Прямоугольник 33"/>
          <p:cNvSpPr/>
          <p:nvPr/>
        </p:nvSpPr>
        <p:spPr>
          <a:xfrm>
            <a:off x="6929454" y="4714884"/>
            <a:ext cx="714380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DAC</a:t>
            </a:r>
            <a:endParaRPr lang="ru-RU" dirty="0" smtClean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643438" y="1784338"/>
            <a:ext cx="85725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3571868" y="3143248"/>
            <a:ext cx="28734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642910" y="3143248"/>
            <a:ext cx="28734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6286512" y="3143248"/>
            <a:ext cx="28734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42844" y="3571876"/>
            <a:ext cx="21434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857488" y="3538538"/>
            <a:ext cx="35719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715008" y="3546158"/>
            <a:ext cx="35719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8572528" y="3533776"/>
            <a:ext cx="35719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42910" y="4675196"/>
            <a:ext cx="35719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42910" y="5181612"/>
            <a:ext cx="35719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85720" y="4929198"/>
            <a:ext cx="35719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409547" y="4909356"/>
            <a:ext cx="46831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357554" y="4978410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 flipH="1" flipV="1">
            <a:off x="4723925" y="4634397"/>
            <a:ext cx="410530" cy="2857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16200000" flipH="1">
            <a:off x="4679157" y="5107793"/>
            <a:ext cx="500066" cy="2857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31" idx="1"/>
          </p:cNvCxnSpPr>
          <p:nvPr/>
        </p:nvCxnSpPr>
        <p:spPr>
          <a:xfrm flipV="1">
            <a:off x="4786314" y="4964917"/>
            <a:ext cx="1143008" cy="3571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4810" y="3890966"/>
            <a:ext cx="339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Цифровая обработка сигнала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6381750"/>
            <a:ext cx="5492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4CBAF4-32D5-47D5-9C51-8EF7262D1FC9}" type="slidenum">
              <a:rPr lang="ru-RU" sz="2000" b="1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3271838" y="6232525"/>
            <a:ext cx="292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/>
              <a:t>ФНПЦ АО «НПП «Полет»</a:t>
            </a:r>
          </a:p>
        </p:txBody>
      </p:sp>
      <p:pic>
        <p:nvPicPr>
          <p:cNvPr id="15368" name="Рисунок 12" descr="лого НПП Полёт мал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9363" y="6215063"/>
            <a:ext cx="1600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06" y="214290"/>
            <a:ext cx="6572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Цифровой </a:t>
            </a:r>
            <a:r>
              <a:rPr lang="ru-RU" sz="2400" b="1" dirty="0" err="1" smtClean="0">
                <a:solidFill>
                  <a:schemeClr val="bg1"/>
                </a:solidFill>
              </a:rPr>
              <a:t>приемовозбудитель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SDR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500174"/>
            <a:ext cx="785818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Ком. Ант.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1500174"/>
            <a:ext cx="64294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Огр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1500174"/>
            <a:ext cx="85725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Атт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en-US" dirty="0" smtClean="0"/>
              <a:t>dB)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1500174"/>
            <a:ext cx="64294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ПФ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1500174"/>
            <a:ext cx="857256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МШУ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4214818"/>
            <a:ext cx="3786214" cy="1714512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5072066" y="4357694"/>
            <a:ext cx="1000132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  <a:endParaRPr lang="ru-RU" dirty="0" smtClean="0"/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4714884"/>
            <a:ext cx="785818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DSP</a:t>
            </a:r>
            <a:endParaRPr lang="ru-RU" dirty="0" smtClean="0"/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5143512"/>
            <a:ext cx="1000132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ASIC</a:t>
            </a:r>
            <a:endParaRPr lang="ru-RU" dirty="0" smtClean="0"/>
          </a:p>
        </p:txBody>
      </p:sp>
      <p:sp>
        <p:nvSpPr>
          <p:cNvPr id="33" name="Прямоугольник 32"/>
          <p:cNvSpPr/>
          <p:nvPr/>
        </p:nvSpPr>
        <p:spPr>
          <a:xfrm>
            <a:off x="4071934" y="4714884"/>
            <a:ext cx="714380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</a:t>
            </a:r>
            <a:endParaRPr lang="ru-RU" dirty="0" smtClean="0"/>
          </a:p>
        </p:txBody>
      </p:sp>
      <p:sp>
        <p:nvSpPr>
          <p:cNvPr id="34" name="Прямоугольник 33"/>
          <p:cNvSpPr/>
          <p:nvPr/>
        </p:nvSpPr>
        <p:spPr>
          <a:xfrm>
            <a:off x="6929454" y="4714884"/>
            <a:ext cx="714380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DAC</a:t>
            </a:r>
            <a:endParaRPr lang="ru-RU" dirty="0" smtClean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643438" y="1784338"/>
            <a:ext cx="85725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357554" y="4978410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 flipH="1" flipV="1">
            <a:off x="4723925" y="4634397"/>
            <a:ext cx="410530" cy="2857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16200000" flipH="1">
            <a:off x="4679157" y="5107793"/>
            <a:ext cx="500066" cy="2857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31" idx="1"/>
          </p:cNvCxnSpPr>
          <p:nvPr/>
        </p:nvCxnSpPr>
        <p:spPr>
          <a:xfrm flipV="1">
            <a:off x="4786314" y="4964917"/>
            <a:ext cx="1143008" cy="3571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4810" y="3857628"/>
            <a:ext cx="339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Цифровая обработка сигнала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1305983" y="1790700"/>
            <a:ext cx="5374217" cy="3200400"/>
          </a:xfrm>
          <a:custGeom>
            <a:avLst/>
            <a:gdLst>
              <a:gd name="connsiteX0" fmla="*/ 4180417 w 5374217"/>
              <a:gd name="connsiteY0" fmla="*/ 0 h 3200400"/>
              <a:gd name="connsiteX1" fmla="*/ 4751917 w 5374217"/>
              <a:gd name="connsiteY1" fmla="*/ 393700 h 3200400"/>
              <a:gd name="connsiteX2" fmla="*/ 446617 w 5374217"/>
              <a:gd name="connsiteY2" fmla="*/ 2159000 h 3200400"/>
              <a:gd name="connsiteX3" fmla="*/ 2072217 w 5374217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4217" h="3200400">
                <a:moveTo>
                  <a:pt x="4180417" y="0"/>
                </a:moveTo>
                <a:cubicBezTo>
                  <a:pt x="4777317" y="16933"/>
                  <a:pt x="5374217" y="33867"/>
                  <a:pt x="4751917" y="393700"/>
                </a:cubicBezTo>
                <a:cubicBezTo>
                  <a:pt x="4129617" y="753533"/>
                  <a:pt x="893234" y="1691217"/>
                  <a:pt x="446617" y="2159000"/>
                </a:cubicBezTo>
                <a:cubicBezTo>
                  <a:pt x="0" y="2626783"/>
                  <a:pt x="1758950" y="3175000"/>
                  <a:pt x="2072217" y="3200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6381750"/>
            <a:ext cx="5492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4CBAF4-32D5-47D5-9C51-8EF7262D1FC9}" type="slidenum">
              <a:rPr lang="ru-RU" sz="2000" b="1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3271838" y="6232525"/>
            <a:ext cx="292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/>
              <a:t>ФНПЦ АО «НПП «Полет»</a:t>
            </a:r>
          </a:p>
        </p:txBody>
      </p:sp>
      <p:pic>
        <p:nvPicPr>
          <p:cNvPr id="15368" name="Рисунок 12" descr="лого НПП Полёт мал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9363" y="6215063"/>
            <a:ext cx="1600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06" y="214290"/>
            <a:ext cx="6572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Цифровой </a:t>
            </a:r>
            <a:r>
              <a:rPr lang="ru-RU" sz="2400" b="1" dirty="0" err="1" smtClean="0">
                <a:solidFill>
                  <a:schemeClr val="bg1"/>
                </a:solidFill>
              </a:rPr>
              <a:t>приемовозбудитель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SDR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00694" y="2500306"/>
            <a:ext cx="3071834" cy="1714512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5857884" y="2643182"/>
            <a:ext cx="1000132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  <a:endParaRPr lang="ru-RU" dirty="0" smtClean="0"/>
          </a:p>
        </p:txBody>
      </p:sp>
      <p:sp>
        <p:nvSpPr>
          <p:cNvPr id="31" name="Прямоугольник 30"/>
          <p:cNvSpPr/>
          <p:nvPr/>
        </p:nvSpPr>
        <p:spPr>
          <a:xfrm>
            <a:off x="6715140" y="3000372"/>
            <a:ext cx="785818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DSP</a:t>
            </a:r>
            <a:endParaRPr lang="ru-RU" dirty="0" smtClean="0"/>
          </a:p>
        </p:txBody>
      </p:sp>
      <p:sp>
        <p:nvSpPr>
          <p:cNvPr id="32" name="Прямоугольник 31"/>
          <p:cNvSpPr/>
          <p:nvPr/>
        </p:nvSpPr>
        <p:spPr>
          <a:xfrm>
            <a:off x="5857884" y="3429000"/>
            <a:ext cx="1000132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ASIC</a:t>
            </a:r>
            <a:endParaRPr lang="ru-RU" dirty="0" smtClean="0"/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2428868"/>
            <a:ext cx="714380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</a:t>
            </a:r>
            <a:endParaRPr lang="ru-RU" dirty="0" smtClean="0"/>
          </a:p>
        </p:txBody>
      </p:sp>
      <p:sp>
        <p:nvSpPr>
          <p:cNvPr id="34" name="Прямоугольник 33"/>
          <p:cNvSpPr/>
          <p:nvPr/>
        </p:nvSpPr>
        <p:spPr>
          <a:xfrm>
            <a:off x="7715272" y="3000372"/>
            <a:ext cx="714380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DAC</a:t>
            </a:r>
            <a:endParaRPr lang="ru-RU" dirty="0" smtClean="0"/>
          </a:p>
        </p:txBody>
      </p:sp>
      <p:grpSp>
        <p:nvGrpSpPr>
          <p:cNvPr id="24" name="Группа 23"/>
          <p:cNvGrpSpPr/>
          <p:nvPr/>
        </p:nvGrpSpPr>
        <p:grpSpPr>
          <a:xfrm>
            <a:off x="428596" y="2428868"/>
            <a:ext cx="4143404" cy="500066"/>
            <a:chOff x="857224" y="1500174"/>
            <a:chExt cx="4143404" cy="50006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857224" y="1500174"/>
              <a:ext cx="785818" cy="500066"/>
            </a:xfrm>
            <a:prstGeom prst="rect">
              <a:avLst/>
            </a:prstGeom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Ком. Ант.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43042" y="1500174"/>
              <a:ext cx="642942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Огр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285984" y="1500174"/>
              <a:ext cx="857256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Атт</a:t>
              </a:r>
              <a:endParaRPr lang="ru-RU" dirty="0" smtClean="0"/>
            </a:p>
            <a:p>
              <a:pPr algn="ctr"/>
              <a:r>
                <a:rPr lang="ru-RU" dirty="0" smtClean="0"/>
                <a:t>(</a:t>
              </a:r>
              <a:r>
                <a:rPr lang="en-US" dirty="0" smtClean="0"/>
                <a:t>dB)</a:t>
              </a:r>
              <a:endParaRPr lang="ru-RU" dirty="0" smtClean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43240" y="1500174"/>
              <a:ext cx="642942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ПФ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786182" y="1500174"/>
              <a:ext cx="857256" cy="500066"/>
            </a:xfrm>
            <a:prstGeom prst="rect">
              <a:avLst/>
            </a:prstGeom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МШУ</a:t>
              </a: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4643438" y="1784338"/>
              <a:ext cx="35719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Прямая со стрелкой 67"/>
          <p:cNvCxnSpPr/>
          <p:nvPr/>
        </p:nvCxnSpPr>
        <p:spPr>
          <a:xfrm rot="5400000" flipH="1" flipV="1">
            <a:off x="5509743" y="2919885"/>
            <a:ext cx="410530" cy="2857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16200000" flipH="1">
            <a:off x="5464975" y="3393281"/>
            <a:ext cx="500066" cy="2857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31" idx="1"/>
          </p:cNvCxnSpPr>
          <p:nvPr/>
        </p:nvCxnSpPr>
        <p:spPr>
          <a:xfrm flipV="1">
            <a:off x="5572132" y="3250405"/>
            <a:ext cx="1143008" cy="3571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357818" y="178592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Цифровая обработка сигнала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(платформа ЦОС)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3071810"/>
            <a:ext cx="714380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</a:t>
            </a:r>
            <a:endParaRPr lang="ru-RU" dirty="0" smtClean="0"/>
          </a:p>
        </p:txBody>
      </p:sp>
      <p:grpSp>
        <p:nvGrpSpPr>
          <p:cNvPr id="27" name="Группа 26"/>
          <p:cNvGrpSpPr/>
          <p:nvPr/>
        </p:nvGrpSpPr>
        <p:grpSpPr>
          <a:xfrm>
            <a:off x="428596" y="3071810"/>
            <a:ext cx="4143404" cy="500066"/>
            <a:chOff x="857224" y="1500174"/>
            <a:chExt cx="4143404" cy="50006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857224" y="1500174"/>
              <a:ext cx="785818" cy="500066"/>
            </a:xfrm>
            <a:prstGeom prst="rect">
              <a:avLst/>
            </a:prstGeom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Ком. Ант.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643042" y="1500174"/>
              <a:ext cx="642942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Огр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285984" y="1500174"/>
              <a:ext cx="857256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Атт</a:t>
              </a:r>
              <a:endParaRPr lang="ru-RU" dirty="0" smtClean="0"/>
            </a:p>
            <a:p>
              <a:pPr algn="ctr"/>
              <a:r>
                <a:rPr lang="ru-RU" dirty="0" smtClean="0"/>
                <a:t>(</a:t>
              </a:r>
              <a:r>
                <a:rPr lang="en-US" dirty="0" smtClean="0"/>
                <a:t>dB)</a:t>
              </a:r>
              <a:endParaRPr lang="ru-RU" dirty="0" smtClean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143240" y="1500174"/>
              <a:ext cx="642942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ПФ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786182" y="1500174"/>
              <a:ext cx="857256" cy="500066"/>
            </a:xfrm>
            <a:prstGeom prst="rect">
              <a:avLst/>
            </a:prstGeom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МШУ</a:t>
              </a: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4643438" y="1784338"/>
              <a:ext cx="35719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/>
          <p:cNvSpPr/>
          <p:nvPr/>
        </p:nvSpPr>
        <p:spPr>
          <a:xfrm>
            <a:off x="4572000" y="3786190"/>
            <a:ext cx="714380" cy="50006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</a:t>
            </a:r>
            <a:endParaRPr lang="ru-RU" dirty="0" smtClean="0"/>
          </a:p>
        </p:txBody>
      </p:sp>
      <p:grpSp>
        <p:nvGrpSpPr>
          <p:cNvPr id="42" name="Группа 41"/>
          <p:cNvGrpSpPr/>
          <p:nvPr/>
        </p:nvGrpSpPr>
        <p:grpSpPr>
          <a:xfrm>
            <a:off x="428596" y="3786190"/>
            <a:ext cx="4143404" cy="500066"/>
            <a:chOff x="857224" y="1500174"/>
            <a:chExt cx="4143404" cy="500066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857224" y="1500174"/>
              <a:ext cx="785818" cy="500066"/>
            </a:xfrm>
            <a:prstGeom prst="rect">
              <a:avLst/>
            </a:prstGeom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Ком. Ант.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643042" y="1500174"/>
              <a:ext cx="642942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Огр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285984" y="1500174"/>
              <a:ext cx="857256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Атт</a:t>
              </a:r>
              <a:endParaRPr lang="ru-RU" dirty="0" smtClean="0"/>
            </a:p>
            <a:p>
              <a:pPr algn="ctr"/>
              <a:r>
                <a:rPr lang="ru-RU" dirty="0" smtClean="0"/>
                <a:t>(</a:t>
              </a:r>
              <a:r>
                <a:rPr lang="en-US" dirty="0" smtClean="0"/>
                <a:t>dB)</a:t>
              </a:r>
              <a:endParaRPr lang="ru-RU" dirty="0" smtClean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143240" y="1500174"/>
              <a:ext cx="642942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ПФ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786182" y="1500174"/>
              <a:ext cx="857256" cy="500066"/>
            </a:xfrm>
            <a:prstGeom prst="rect">
              <a:avLst/>
            </a:prstGeom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МШУ</a:t>
              </a: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4643438" y="1784338"/>
              <a:ext cx="35719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Прямая со стрелкой 49"/>
          <p:cNvCxnSpPr>
            <a:endCxn id="29" idx="1"/>
          </p:cNvCxnSpPr>
          <p:nvPr/>
        </p:nvCxnSpPr>
        <p:spPr>
          <a:xfrm rot="16200000" flipH="1">
            <a:off x="5036347" y="2893215"/>
            <a:ext cx="714380" cy="2143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29" idx="1"/>
          </p:cNvCxnSpPr>
          <p:nvPr/>
        </p:nvCxnSpPr>
        <p:spPr>
          <a:xfrm rot="5400000" flipH="1" flipV="1">
            <a:off x="5072066" y="3571876"/>
            <a:ext cx="642942" cy="2143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29" idx="1"/>
          </p:cNvCxnSpPr>
          <p:nvPr/>
        </p:nvCxnSpPr>
        <p:spPr>
          <a:xfrm>
            <a:off x="5286380" y="3286124"/>
            <a:ext cx="214314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6381750"/>
            <a:ext cx="5492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A6F911-1A11-46A8-BFE9-C1FD0294045C}" type="slidenum">
              <a:rPr lang="ru-RU" sz="2000" b="1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398" name="TextBox 19"/>
          <p:cNvSpPr txBox="1">
            <a:spLocks noChangeArrowheads="1"/>
          </p:cNvSpPr>
          <p:nvPr/>
        </p:nvSpPr>
        <p:spPr bwMode="auto">
          <a:xfrm>
            <a:off x="3271838" y="6232525"/>
            <a:ext cx="292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/>
              <a:t>ФНПЦ АО «НПП «Полет»</a:t>
            </a:r>
          </a:p>
        </p:txBody>
      </p:sp>
      <p:pic>
        <p:nvPicPr>
          <p:cNvPr id="16399" name="Рисунок 20" descr="лого НПП Полёт мал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9363" y="6215063"/>
            <a:ext cx="1600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850" y="428604"/>
            <a:ext cx="607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Преимущества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1" name="Группа 17"/>
          <p:cNvGrpSpPr/>
          <p:nvPr/>
        </p:nvGrpSpPr>
        <p:grpSpPr>
          <a:xfrm>
            <a:off x="1571604" y="1500174"/>
            <a:ext cx="4929222" cy="2000264"/>
            <a:chOff x="2143108" y="2428868"/>
            <a:chExt cx="3429024" cy="1430337"/>
          </a:xfrm>
        </p:grpSpPr>
        <p:pic>
          <p:nvPicPr>
            <p:cNvPr id="72" name="Рисунок 0" descr="ШМС-111-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3307"/>
            <a:stretch>
              <a:fillRect/>
            </a:stretch>
          </p:blipFill>
          <p:spPr bwMode="auto">
            <a:xfrm>
              <a:off x="3857620" y="2428868"/>
              <a:ext cx="1714512" cy="143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Рисунок 0" descr="ШМС-111-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638"/>
            <a:stretch>
              <a:fillRect/>
            </a:stretch>
          </p:blipFill>
          <p:spPr bwMode="auto">
            <a:xfrm flipH="1">
              <a:off x="2143108" y="2428868"/>
              <a:ext cx="1885937" cy="143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" name="Picture 6" descr="Б7-ДлИ-05 (c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68" t="28284" r="5711" b="33775"/>
          <a:stretch>
            <a:fillRect/>
          </a:stretch>
        </p:blipFill>
        <p:spPr bwMode="auto">
          <a:xfrm rot="10800000" flipH="1" flipV="1">
            <a:off x="6500826" y="2357430"/>
            <a:ext cx="1870326" cy="1143008"/>
          </a:xfrm>
          <a:prstGeom prst="rect">
            <a:avLst/>
          </a:prstGeom>
          <a:noFill/>
        </p:spPr>
      </p:pic>
      <p:pic>
        <p:nvPicPr>
          <p:cNvPr id="83" name="Рисунок 82" descr="Б71-404 (а).png"/>
          <p:cNvPicPr>
            <a:picLocks noChangeAspect="1"/>
          </p:cNvPicPr>
          <p:nvPr/>
        </p:nvPicPr>
        <p:blipFill>
          <a:blip r:embed="rId5" cstate="print"/>
          <a:srcRect l="25713" r="31433"/>
          <a:stretch>
            <a:fillRect/>
          </a:stretch>
        </p:blipFill>
        <p:spPr>
          <a:xfrm>
            <a:off x="285720" y="1357298"/>
            <a:ext cx="1326380" cy="2214578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85720" y="3500438"/>
            <a:ext cx="73581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Массо-габаритные</a:t>
            </a:r>
            <a:r>
              <a:rPr lang="ru-RU" dirty="0" smtClean="0"/>
              <a:t> характеристики</a:t>
            </a:r>
            <a:endParaRPr lang="en-US" dirty="0" smtClean="0"/>
          </a:p>
          <a:p>
            <a:r>
              <a:rPr lang="ru-RU" dirty="0" smtClean="0"/>
              <a:t>2. Низкое энергопотребление</a:t>
            </a:r>
          </a:p>
          <a:p>
            <a:r>
              <a:rPr lang="ru-RU" dirty="0" smtClean="0"/>
              <a:t>3. Инкрементная разработка</a:t>
            </a:r>
          </a:p>
          <a:p>
            <a:r>
              <a:rPr lang="ru-RU" dirty="0" smtClean="0"/>
              <a:t>4. Возможность модернизации без доработки аппаратной части</a:t>
            </a:r>
          </a:p>
          <a:p>
            <a:r>
              <a:rPr lang="ru-RU" dirty="0" smtClean="0"/>
              <a:t>5. Повторяемость характеристик</a:t>
            </a:r>
          </a:p>
          <a:p>
            <a:r>
              <a:rPr lang="ru-RU" dirty="0" smtClean="0"/>
              <a:t>6. Низкая стоимость изготовления</a:t>
            </a:r>
          </a:p>
          <a:p>
            <a:r>
              <a:rPr lang="ru-RU" dirty="0" smtClean="0"/>
              <a:t>7. Высокая надежность</a:t>
            </a:r>
          </a:p>
          <a:p>
            <a:r>
              <a:rPr lang="ru-RU" dirty="0" smtClean="0"/>
              <a:t>8. Параллельный прием в различных диапазонах</a:t>
            </a:r>
          </a:p>
          <a:p>
            <a:r>
              <a:rPr lang="ru-RU" dirty="0" smtClean="0"/>
              <a:t>9. Реализация ПВОС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E4E79"/>
      </a:dk1>
      <a:lt1>
        <a:sysClr val="window" lastClr="FFFFFF"/>
      </a:lt1>
      <a:dk2>
        <a:srgbClr val="44546A"/>
      </a:dk2>
      <a:lt2>
        <a:srgbClr val="E7E6E6"/>
      </a:lt2>
      <a:accent1>
        <a:srgbClr val="1E4E79"/>
      </a:accent1>
      <a:accent2>
        <a:srgbClr val="2E75B5"/>
      </a:accent2>
      <a:accent3>
        <a:srgbClr val="9CC3E5"/>
      </a:accent3>
      <a:accent4>
        <a:srgbClr val="BDD7EE"/>
      </a:accent4>
      <a:accent5>
        <a:srgbClr val="DEEBF6"/>
      </a:accent5>
      <a:accent6>
        <a:srgbClr val="D6DCE4"/>
      </a:accent6>
      <a:hlink>
        <a:srgbClr val="2B6EA9"/>
      </a:hlink>
      <a:folHlink>
        <a:srgbClr val="163A5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659</Words>
  <Application>Microsoft Office PowerPoint</Application>
  <PresentationFormat>Экран (4:3)</PresentationFormat>
  <Paragraphs>220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Радиосвязное оборудование для гражданской авиации. Направления развития.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Вдовин</cp:lastModifiedBy>
  <cp:revision>181</cp:revision>
  <dcterms:created xsi:type="dcterms:W3CDTF">2016-02-27T09:13:06Z</dcterms:created>
  <dcterms:modified xsi:type="dcterms:W3CDTF">2017-05-23T12:36:32Z</dcterms:modified>
</cp:coreProperties>
</file>